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7" r:id="rId1"/>
  </p:sldMasterIdLst>
  <p:sldIdLst>
    <p:sldId id="285" r:id="rId2"/>
    <p:sldId id="257" r:id="rId3"/>
    <p:sldId id="262" r:id="rId4"/>
    <p:sldId id="260" r:id="rId5"/>
    <p:sldId id="258" r:id="rId6"/>
    <p:sldId id="263" r:id="rId7"/>
    <p:sldId id="261" r:id="rId8"/>
    <p:sldId id="264" r:id="rId9"/>
    <p:sldId id="265" r:id="rId10"/>
    <p:sldId id="259" r:id="rId11"/>
    <p:sldId id="281" r:id="rId12"/>
    <p:sldId id="282" r:id="rId13"/>
    <p:sldId id="283"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75" d="100"/>
          <a:sy n="75" d="100"/>
        </p:scale>
        <p:origin x="974" y="3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emf"/></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tr-TR" smtClean="0"/>
              <a:t>Asıl başlık stili için tıklatın</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tıklayın</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B61BEF0D-F0BB-DE4B-95CE-6DB70DBA9567}" type="datetimeFigureOut">
              <a:rPr lang="en-US" smtClean="0"/>
              <a:pPr/>
              <a:t>4/28/2025</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644394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B61BEF0D-F0BB-DE4B-95CE-6DB70DBA9567}" type="datetimeFigureOut">
              <a:rPr lang="en-US" smtClean="0"/>
              <a:pPr/>
              <a:t>4/28/2025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824203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Başlık ve Resim Yazısı">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tr-TR" smtClean="0"/>
              <a:t>Asıl başlık stili için tıklatın</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B61BEF0D-F0BB-DE4B-95CE-6DB70DBA9567}" type="datetimeFigureOut">
              <a:rPr lang="en-US" smtClean="0"/>
              <a:pPr/>
              <a:t>4/28/2025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978535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Resim Yazılı Alıntı">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tr-TR" smtClean="0"/>
              <a:t>Asıl başlık stili için tıklatın</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B61BEF0D-F0BB-DE4B-95CE-6DB70DBA9567}" type="datetimeFigureOut">
              <a:rPr lang="en-US" smtClean="0"/>
              <a:pPr/>
              <a:t>4/28/2025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054275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İsim Kartı">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B61BEF0D-F0BB-DE4B-95CE-6DB70DBA9567}" type="datetimeFigureOut">
              <a:rPr lang="en-US" smtClean="0"/>
              <a:pPr/>
              <a:t>4/28/2025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958617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tr-TR" smtClean="0"/>
              <a:t>Asıl başlık stili için tıklatın</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B61BEF0D-F0BB-DE4B-95CE-6DB70DBA9567}" type="datetimeFigureOut">
              <a:rPr lang="en-US" smtClean="0"/>
              <a:pPr/>
              <a:t>4/28/2025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633671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tr-TR" smtClean="0"/>
              <a:t>Asıl başlık stili için tıklatın</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B61BEF0D-F0BB-DE4B-95CE-6DB70DBA9567}" type="datetimeFigureOut">
              <a:rPr lang="en-US" smtClean="0"/>
              <a:pPr/>
              <a:t>4/28/2025</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141063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B61BEF0D-F0BB-DE4B-95CE-6DB70DBA9567}" type="datetimeFigureOut">
              <a:rPr lang="en-US" smtClean="0"/>
              <a:pPr/>
              <a:t>4/28/2025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970742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B61BEF0D-F0BB-DE4B-95CE-6DB70DBA9567}" type="datetimeFigureOut">
              <a:rPr lang="en-US" smtClean="0"/>
              <a:pPr/>
              <a:t>4/28/2025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2562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95283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B61BEF0D-F0BB-DE4B-95CE-6DB70DBA9567}" type="datetimeFigureOut">
              <a:rPr lang="en-US" smtClean="0"/>
              <a:pPr/>
              <a:t>4/28/2025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16021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4/28/2025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81944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smtClean="0"/>
              <a:t>Asıl başlık stili için tıklatın</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4/28/2025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01538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4/28/2025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98266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4/28/2025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99280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tr-TR" smtClean="0"/>
              <a:t>Asıl başlık stili için tıklatın</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B61BEF0D-F0BB-DE4B-95CE-6DB70DBA9567}" type="datetimeFigureOut">
              <a:rPr lang="en-US" smtClean="0"/>
              <a:pPr/>
              <a:t>4/28/2025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796764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tr-TR" smtClean="0"/>
              <a:t>Resim eklemek için simgeyi tıklatın</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B61BEF0D-F0BB-DE4B-95CE-6DB70DBA9567}" type="datetimeFigureOut">
              <a:rPr lang="en-US" smtClean="0"/>
              <a:pPr/>
              <a:t>4/28/2025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13697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B61BEF0D-F0BB-DE4B-95CE-6DB70DBA9567}" type="datetimeFigureOut">
              <a:rPr lang="en-US" smtClean="0"/>
              <a:pPr/>
              <a:t>4/28/2025</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04313830"/>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3.emf"/></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14.emf"/></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15.emf"/></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54954" y="508000"/>
            <a:ext cx="8761413" cy="1534160"/>
          </a:xfrm>
        </p:spPr>
        <p:txBody>
          <a:bodyPr/>
          <a:lstStyle/>
          <a:p>
            <a:r>
              <a:rPr lang="tr-TR" dirty="0" smtClean="0"/>
              <a:t>METROPOLİTAN HOTEL</a:t>
            </a:r>
            <a:endParaRPr lang="tr-TR" dirty="0"/>
          </a:p>
        </p:txBody>
      </p:sp>
      <p:sp>
        <p:nvSpPr>
          <p:cNvPr id="3" name="İçerik Yer Tutucusu 2"/>
          <p:cNvSpPr>
            <a:spLocks noGrp="1"/>
          </p:cNvSpPr>
          <p:nvPr>
            <p:ph idx="1"/>
          </p:nvPr>
        </p:nvSpPr>
        <p:spPr>
          <a:xfrm>
            <a:off x="1154954" y="4358640"/>
            <a:ext cx="8825659" cy="1661160"/>
          </a:xfrm>
        </p:spPr>
        <p:txBody>
          <a:bodyPr/>
          <a:lstStyle/>
          <a:p>
            <a:r>
              <a:rPr lang="tr-TR" b="1" dirty="0" smtClean="0">
                <a:solidFill>
                  <a:schemeClr val="accent1"/>
                </a:solidFill>
              </a:rPr>
              <a:t>SÜRDÜRÜLEBİLİRLİK RAPORU 2024</a:t>
            </a:r>
            <a:endParaRPr lang="tr-TR" b="1" dirty="0">
              <a:solidFill>
                <a:schemeClr val="accent1"/>
              </a:solidFill>
            </a:endParaRPr>
          </a:p>
        </p:txBody>
      </p:sp>
      <p:pic>
        <p:nvPicPr>
          <p:cNvPr id="5" name="Resim 4"/>
          <p:cNvPicPr>
            <a:picLocks noChangeAspect="1"/>
          </p:cNvPicPr>
          <p:nvPr/>
        </p:nvPicPr>
        <p:blipFill>
          <a:blip r:embed="rId2"/>
          <a:stretch>
            <a:fillRect/>
          </a:stretch>
        </p:blipFill>
        <p:spPr>
          <a:xfrm>
            <a:off x="1861961" y="2895554"/>
            <a:ext cx="8468078" cy="660446"/>
          </a:xfrm>
          <a:prstGeom prst="rect">
            <a:avLst/>
          </a:prstGeom>
        </p:spPr>
      </p:pic>
    </p:spTree>
    <p:extLst>
      <p:ext uri="{BB962C8B-B14F-4D97-AF65-F5344CB8AC3E}">
        <p14:creationId xmlns:p14="http://schemas.microsoft.com/office/powerpoint/2010/main" val="15531378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0"/>
            <a:ext cx="6004560" cy="6766559"/>
          </a:xfrm>
          <a:prstGeom prst="rect">
            <a:avLst/>
          </a:prstGeom>
        </p:spPr>
      </p:pic>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4560" y="91440"/>
            <a:ext cx="5527039" cy="6766560"/>
          </a:xfrm>
          <a:prstGeom prst="rect">
            <a:avLst/>
          </a:prstGeom>
        </p:spPr>
      </p:pic>
    </p:spTree>
    <p:extLst>
      <p:ext uri="{BB962C8B-B14F-4D97-AF65-F5344CB8AC3E}">
        <p14:creationId xmlns:p14="http://schemas.microsoft.com/office/powerpoint/2010/main" val="6337618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Nesne 2"/>
          <p:cNvGraphicFramePr>
            <a:graphicFrameLocks noChangeAspect="1"/>
          </p:cNvGraphicFramePr>
          <p:nvPr>
            <p:extLst>
              <p:ext uri="{D42A27DB-BD31-4B8C-83A1-F6EECF244321}">
                <p14:modId xmlns:p14="http://schemas.microsoft.com/office/powerpoint/2010/main" val="3356399714"/>
              </p:ext>
            </p:extLst>
          </p:nvPr>
        </p:nvGraphicFramePr>
        <p:xfrm>
          <a:off x="265430" y="1398270"/>
          <a:ext cx="11620500" cy="5013325"/>
        </p:xfrm>
        <a:graphic>
          <a:graphicData uri="http://schemas.openxmlformats.org/presentationml/2006/ole">
            <mc:AlternateContent xmlns:mc="http://schemas.openxmlformats.org/markup-compatibility/2006">
              <mc:Choice xmlns:v="urn:schemas-microsoft-com:vml" Requires="v">
                <p:oleObj spid="_x0000_s4106" name="Çalışma Sayfası" r:id="rId3" imgW="11620535" imgH="5014086" progId="Excel.Sheet.12">
                  <p:embed/>
                </p:oleObj>
              </mc:Choice>
              <mc:Fallback>
                <p:oleObj name="Çalışma Sayfası" r:id="rId3" imgW="11620535" imgH="5014086" progId="Excel.Sheet.12">
                  <p:embed/>
                  <p:pic>
                    <p:nvPicPr>
                      <p:cNvPr id="0" name=""/>
                      <p:cNvPicPr/>
                      <p:nvPr/>
                    </p:nvPicPr>
                    <p:blipFill>
                      <a:blip r:embed="rId4"/>
                      <a:stretch>
                        <a:fillRect/>
                      </a:stretch>
                    </p:blipFill>
                    <p:spPr>
                      <a:xfrm>
                        <a:off x="265430" y="1398270"/>
                        <a:ext cx="11620500" cy="5013325"/>
                      </a:xfrm>
                      <a:prstGeom prst="rect">
                        <a:avLst/>
                      </a:prstGeom>
                    </p:spPr>
                  </p:pic>
                </p:oleObj>
              </mc:Fallback>
            </mc:AlternateContent>
          </a:graphicData>
        </a:graphic>
      </p:graphicFrame>
    </p:spTree>
    <p:extLst>
      <p:ext uri="{BB962C8B-B14F-4D97-AF65-F5344CB8AC3E}">
        <p14:creationId xmlns:p14="http://schemas.microsoft.com/office/powerpoint/2010/main" val="14375612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Nesne 1"/>
          <p:cNvGraphicFramePr>
            <a:graphicFrameLocks noChangeAspect="1"/>
          </p:cNvGraphicFramePr>
          <p:nvPr>
            <p:extLst>
              <p:ext uri="{D42A27DB-BD31-4B8C-83A1-F6EECF244321}">
                <p14:modId xmlns:p14="http://schemas.microsoft.com/office/powerpoint/2010/main" val="318621053"/>
              </p:ext>
            </p:extLst>
          </p:nvPr>
        </p:nvGraphicFramePr>
        <p:xfrm>
          <a:off x="168275" y="1198880"/>
          <a:ext cx="11855450" cy="5273040"/>
        </p:xfrm>
        <a:graphic>
          <a:graphicData uri="http://schemas.openxmlformats.org/presentationml/2006/ole">
            <mc:AlternateContent xmlns:mc="http://schemas.openxmlformats.org/markup-compatibility/2006">
              <mc:Choice xmlns:v="urn:schemas-microsoft-com:vml" Requires="v">
                <p:oleObj spid="_x0000_s3078" name="Çalışma Sayfası" r:id="rId3" imgW="14219133" imgH="3901598" progId="Excel.Sheet.12">
                  <p:embed/>
                </p:oleObj>
              </mc:Choice>
              <mc:Fallback>
                <p:oleObj name="Çalışma Sayfası" r:id="rId3" imgW="14219133" imgH="3901598" progId="Excel.Sheet.12">
                  <p:embed/>
                  <p:pic>
                    <p:nvPicPr>
                      <p:cNvPr id="0" name=""/>
                      <p:cNvPicPr/>
                      <p:nvPr/>
                    </p:nvPicPr>
                    <p:blipFill>
                      <a:blip r:embed="rId4"/>
                      <a:stretch>
                        <a:fillRect/>
                      </a:stretch>
                    </p:blipFill>
                    <p:spPr>
                      <a:xfrm>
                        <a:off x="168275" y="1198880"/>
                        <a:ext cx="11855450" cy="5273040"/>
                      </a:xfrm>
                      <a:prstGeom prst="rect">
                        <a:avLst/>
                      </a:prstGeom>
                    </p:spPr>
                  </p:pic>
                </p:oleObj>
              </mc:Fallback>
            </mc:AlternateContent>
          </a:graphicData>
        </a:graphic>
      </p:graphicFrame>
    </p:spTree>
    <p:extLst>
      <p:ext uri="{BB962C8B-B14F-4D97-AF65-F5344CB8AC3E}">
        <p14:creationId xmlns:p14="http://schemas.microsoft.com/office/powerpoint/2010/main" val="754476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Nesne 2"/>
          <p:cNvGraphicFramePr>
            <a:graphicFrameLocks noChangeAspect="1"/>
          </p:cNvGraphicFramePr>
          <p:nvPr>
            <p:extLst>
              <p:ext uri="{D42A27DB-BD31-4B8C-83A1-F6EECF244321}">
                <p14:modId xmlns:p14="http://schemas.microsoft.com/office/powerpoint/2010/main" val="991722033"/>
              </p:ext>
            </p:extLst>
          </p:nvPr>
        </p:nvGraphicFramePr>
        <p:xfrm>
          <a:off x="231775" y="1188720"/>
          <a:ext cx="11728450" cy="5161280"/>
        </p:xfrm>
        <a:graphic>
          <a:graphicData uri="http://schemas.openxmlformats.org/presentationml/2006/ole">
            <mc:AlternateContent xmlns:mc="http://schemas.openxmlformats.org/markup-compatibility/2006">
              <mc:Choice xmlns:v="urn:schemas-microsoft-com:vml" Requires="v">
                <p:oleObj spid="_x0000_s5129" name="Çalışma Sayfası" r:id="rId3" imgW="14066449" imgH="3474767" progId="Excel.Sheet.12">
                  <p:embed/>
                </p:oleObj>
              </mc:Choice>
              <mc:Fallback>
                <p:oleObj name="Çalışma Sayfası" r:id="rId3" imgW="14066449" imgH="3474767" progId="Excel.Sheet.12">
                  <p:embed/>
                  <p:pic>
                    <p:nvPicPr>
                      <p:cNvPr id="0" name=""/>
                      <p:cNvPicPr/>
                      <p:nvPr/>
                    </p:nvPicPr>
                    <p:blipFill>
                      <a:blip r:embed="rId4"/>
                      <a:stretch>
                        <a:fillRect/>
                      </a:stretch>
                    </p:blipFill>
                    <p:spPr>
                      <a:xfrm>
                        <a:off x="231775" y="1188720"/>
                        <a:ext cx="11728450" cy="5161280"/>
                      </a:xfrm>
                      <a:prstGeom prst="rect">
                        <a:avLst/>
                      </a:prstGeom>
                    </p:spPr>
                  </p:pic>
                </p:oleObj>
              </mc:Fallback>
            </mc:AlternateContent>
          </a:graphicData>
        </a:graphic>
      </p:graphicFrame>
    </p:spTree>
    <p:extLst>
      <p:ext uri="{BB962C8B-B14F-4D97-AF65-F5344CB8AC3E}">
        <p14:creationId xmlns:p14="http://schemas.microsoft.com/office/powerpoint/2010/main" val="37211326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3" name="Resim 2"/>
          <p:cNvPicPr>
            <a:picLocks noChangeAspect="1"/>
          </p:cNvPicPr>
          <p:nvPr/>
        </p:nvPicPr>
        <p:blipFill>
          <a:blip r:embed="rId2"/>
          <a:stretch>
            <a:fillRect/>
          </a:stretch>
        </p:blipFill>
        <p:spPr>
          <a:xfrm>
            <a:off x="83977" y="161925"/>
            <a:ext cx="11922286" cy="6534150"/>
          </a:xfrm>
          <a:prstGeom prst="rect">
            <a:avLst/>
          </a:prstGeom>
        </p:spPr>
      </p:pic>
    </p:spTree>
    <p:extLst>
      <p:ext uri="{BB962C8B-B14F-4D97-AF65-F5344CB8AC3E}">
        <p14:creationId xmlns:p14="http://schemas.microsoft.com/office/powerpoint/2010/main" val="5110266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1" y="0"/>
            <a:ext cx="12006262" cy="70446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Resim 2"/>
          <p:cNvPicPr>
            <a:picLocks noChangeAspect="1"/>
          </p:cNvPicPr>
          <p:nvPr/>
        </p:nvPicPr>
        <p:blipFill>
          <a:blip r:embed="rId3">
            <a:extLst>
              <a:ext uri="{BEBA8EAE-BF5A-486C-A8C5-ECC9F3942E4B}">
                <a14:imgProps xmlns:a14="http://schemas.microsoft.com/office/drawing/2010/main">
                  <a14:imgLayer r:embed="rId4">
                    <a14:imgEffect>
                      <a14:artisticPencilGrayscale/>
                    </a14:imgEffect>
                  </a14:imgLayer>
                </a14:imgProps>
              </a:ext>
              <a:ext uri="{28A0092B-C50C-407E-A947-70E740481C1C}">
                <a14:useLocalDpi xmlns:a14="http://schemas.microsoft.com/office/drawing/2010/main" val="0"/>
              </a:ext>
            </a:extLst>
          </a:blip>
          <a:stretch>
            <a:fillRect/>
          </a:stretch>
        </p:blipFill>
        <p:spPr>
          <a:xfrm>
            <a:off x="8862465" y="4599991"/>
            <a:ext cx="2651511" cy="236064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28029857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dirty="0"/>
          </a:p>
        </p:txBody>
      </p:sp>
      <p:pic>
        <p:nvPicPr>
          <p:cNvPr id="4" name="Resim 3"/>
          <p:cNvPicPr>
            <a:picLocks noChangeAspect="1"/>
          </p:cNvPicPr>
          <p:nvPr/>
        </p:nvPicPr>
        <p:blipFill>
          <a:blip r:embed="rId2"/>
          <a:stretch>
            <a:fillRect/>
          </a:stretch>
        </p:blipFill>
        <p:spPr>
          <a:xfrm>
            <a:off x="0" y="556260"/>
            <a:ext cx="10712767" cy="5726430"/>
          </a:xfrm>
          <a:prstGeom prst="rect">
            <a:avLst/>
          </a:prstGeom>
        </p:spPr>
      </p:pic>
    </p:spTree>
    <p:extLst>
      <p:ext uri="{BB962C8B-B14F-4D97-AF65-F5344CB8AC3E}">
        <p14:creationId xmlns:p14="http://schemas.microsoft.com/office/powerpoint/2010/main" val="16439632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3" name="Resim 2"/>
          <p:cNvPicPr>
            <a:picLocks noChangeAspect="1"/>
          </p:cNvPicPr>
          <p:nvPr/>
        </p:nvPicPr>
        <p:blipFill>
          <a:blip r:embed="rId2"/>
          <a:stretch>
            <a:fillRect/>
          </a:stretch>
        </p:blipFill>
        <p:spPr>
          <a:xfrm>
            <a:off x="0" y="0"/>
            <a:ext cx="11839575" cy="6858000"/>
          </a:xfrm>
          <a:prstGeom prst="rect">
            <a:avLst/>
          </a:prstGeom>
        </p:spPr>
      </p:pic>
    </p:spTree>
    <p:extLst>
      <p:ext uri="{BB962C8B-B14F-4D97-AF65-F5344CB8AC3E}">
        <p14:creationId xmlns:p14="http://schemas.microsoft.com/office/powerpoint/2010/main" val="7164466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3" name="Resim 2"/>
          <p:cNvPicPr>
            <a:picLocks noChangeAspect="1"/>
          </p:cNvPicPr>
          <p:nvPr/>
        </p:nvPicPr>
        <p:blipFill>
          <a:blip r:embed="rId2"/>
          <a:stretch>
            <a:fillRect/>
          </a:stretch>
        </p:blipFill>
        <p:spPr>
          <a:xfrm>
            <a:off x="1" y="0"/>
            <a:ext cx="11796712" cy="7007289"/>
          </a:xfrm>
          <a:prstGeom prst="rect">
            <a:avLst/>
          </a:prstGeom>
        </p:spPr>
      </p:pic>
    </p:spTree>
    <p:extLst>
      <p:ext uri="{BB962C8B-B14F-4D97-AF65-F5344CB8AC3E}">
        <p14:creationId xmlns:p14="http://schemas.microsoft.com/office/powerpoint/2010/main" val="7623280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3" name="Resim 2"/>
          <p:cNvPicPr>
            <a:picLocks noChangeAspect="1"/>
          </p:cNvPicPr>
          <p:nvPr/>
        </p:nvPicPr>
        <p:blipFill>
          <a:blip r:embed="rId2"/>
          <a:stretch>
            <a:fillRect/>
          </a:stretch>
        </p:blipFill>
        <p:spPr>
          <a:xfrm>
            <a:off x="0" y="0"/>
            <a:ext cx="11715750" cy="7007290"/>
          </a:xfrm>
          <a:prstGeom prst="rect">
            <a:avLst/>
          </a:prstGeom>
        </p:spPr>
      </p:pic>
    </p:spTree>
    <p:extLst>
      <p:ext uri="{BB962C8B-B14F-4D97-AF65-F5344CB8AC3E}">
        <p14:creationId xmlns:p14="http://schemas.microsoft.com/office/powerpoint/2010/main" val="655228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592924" y="624110"/>
            <a:ext cx="2357145" cy="263913"/>
          </a:xfrm>
        </p:spPr>
        <p:txBody>
          <a:bodyPr>
            <a:normAutofit fontScale="90000"/>
          </a:bodyPr>
          <a:lstStyle/>
          <a:p>
            <a:endParaRPr lang="tr-TR" sz="1600" dirty="0"/>
          </a:p>
        </p:txBody>
      </p:sp>
      <p:pic>
        <p:nvPicPr>
          <p:cNvPr id="4" name="Resim 3"/>
          <p:cNvPicPr>
            <a:picLocks noChangeAspect="1"/>
          </p:cNvPicPr>
          <p:nvPr/>
        </p:nvPicPr>
        <p:blipFill>
          <a:blip r:embed="rId2"/>
          <a:stretch>
            <a:fillRect/>
          </a:stretch>
        </p:blipFill>
        <p:spPr>
          <a:xfrm>
            <a:off x="965200" y="2536654"/>
            <a:ext cx="9235440" cy="4905375"/>
          </a:xfrm>
          <a:prstGeom prst="rect">
            <a:avLst/>
          </a:prstGeom>
        </p:spPr>
      </p:pic>
    </p:spTree>
    <p:extLst>
      <p:ext uri="{BB962C8B-B14F-4D97-AF65-F5344CB8AC3E}">
        <p14:creationId xmlns:p14="http://schemas.microsoft.com/office/powerpoint/2010/main" val="39477189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3" name="Resim 2"/>
          <p:cNvPicPr>
            <a:picLocks noChangeAspect="1"/>
          </p:cNvPicPr>
          <p:nvPr/>
        </p:nvPicPr>
        <p:blipFill>
          <a:blip r:embed="rId2"/>
          <a:stretch>
            <a:fillRect/>
          </a:stretch>
        </p:blipFill>
        <p:spPr>
          <a:xfrm>
            <a:off x="-54672" y="0"/>
            <a:ext cx="11865672" cy="6857999"/>
          </a:xfrm>
          <a:prstGeom prst="rect">
            <a:avLst/>
          </a:prstGeom>
        </p:spPr>
      </p:pic>
    </p:spTree>
    <p:extLst>
      <p:ext uri="{BB962C8B-B14F-4D97-AF65-F5344CB8AC3E}">
        <p14:creationId xmlns:p14="http://schemas.microsoft.com/office/powerpoint/2010/main" val="7391179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3" name="Resim 2"/>
          <p:cNvPicPr>
            <a:picLocks noChangeAspect="1"/>
          </p:cNvPicPr>
          <p:nvPr/>
        </p:nvPicPr>
        <p:blipFill>
          <a:blip r:embed="rId2"/>
          <a:stretch>
            <a:fillRect/>
          </a:stretch>
        </p:blipFill>
        <p:spPr>
          <a:xfrm>
            <a:off x="0" y="-15675"/>
            <a:ext cx="12192000" cy="6873675"/>
          </a:xfrm>
          <a:prstGeom prst="rect">
            <a:avLst/>
          </a:prstGeom>
        </p:spPr>
      </p:pic>
    </p:spTree>
    <p:extLst>
      <p:ext uri="{BB962C8B-B14F-4D97-AF65-F5344CB8AC3E}">
        <p14:creationId xmlns:p14="http://schemas.microsoft.com/office/powerpoint/2010/main" val="38572702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3" name="Resim 2"/>
          <p:cNvPicPr>
            <a:picLocks noChangeAspect="1"/>
          </p:cNvPicPr>
          <p:nvPr/>
        </p:nvPicPr>
        <p:blipFill>
          <a:blip r:embed="rId2"/>
          <a:stretch>
            <a:fillRect/>
          </a:stretch>
        </p:blipFill>
        <p:spPr>
          <a:xfrm>
            <a:off x="0" y="-33939"/>
            <a:ext cx="12192000" cy="6994575"/>
          </a:xfrm>
          <a:prstGeom prst="rect">
            <a:avLst/>
          </a:prstGeom>
        </p:spPr>
      </p:pic>
    </p:spTree>
    <p:extLst>
      <p:ext uri="{BB962C8B-B14F-4D97-AF65-F5344CB8AC3E}">
        <p14:creationId xmlns:p14="http://schemas.microsoft.com/office/powerpoint/2010/main" val="13272407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49546" y="1683"/>
            <a:ext cx="12241546" cy="6958954"/>
          </a:xfrm>
          <a:prstGeom prst="rect">
            <a:avLst/>
          </a:prstGeom>
        </p:spPr>
      </p:pic>
    </p:spTree>
    <p:extLst>
      <p:ext uri="{BB962C8B-B14F-4D97-AF65-F5344CB8AC3E}">
        <p14:creationId xmlns:p14="http://schemas.microsoft.com/office/powerpoint/2010/main" val="36998226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0" y="-19243"/>
            <a:ext cx="12192000" cy="7073185"/>
          </a:xfrm>
          <a:prstGeom prst="rect">
            <a:avLst/>
          </a:prstGeom>
        </p:spPr>
      </p:pic>
    </p:spTree>
    <p:extLst>
      <p:ext uri="{BB962C8B-B14F-4D97-AF65-F5344CB8AC3E}">
        <p14:creationId xmlns:p14="http://schemas.microsoft.com/office/powerpoint/2010/main" val="26354706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0" y="4513"/>
            <a:ext cx="12192000" cy="7002777"/>
          </a:xfrm>
          <a:prstGeom prst="rect">
            <a:avLst/>
          </a:prstGeom>
        </p:spPr>
      </p:pic>
    </p:spTree>
    <p:extLst>
      <p:ext uri="{BB962C8B-B14F-4D97-AF65-F5344CB8AC3E}">
        <p14:creationId xmlns:p14="http://schemas.microsoft.com/office/powerpoint/2010/main" val="26687626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0" y="-45780"/>
            <a:ext cx="12192000" cy="6903780"/>
          </a:xfrm>
          <a:prstGeom prst="rect">
            <a:avLst/>
          </a:prstGeom>
        </p:spPr>
      </p:pic>
    </p:spTree>
    <p:extLst>
      <p:ext uri="{BB962C8B-B14F-4D97-AF65-F5344CB8AC3E}">
        <p14:creationId xmlns:p14="http://schemas.microsoft.com/office/powerpoint/2010/main" val="11741738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504716" y="651588"/>
            <a:ext cx="8393926" cy="2895600"/>
          </a:xfrm>
        </p:spPr>
        <p:txBody>
          <a:bodyPr>
            <a:normAutofit/>
          </a:bodyPr>
          <a:lstStyle/>
          <a:p>
            <a:r>
              <a:rPr lang="tr-TR" sz="5400" b="1" dirty="0" smtClean="0"/>
              <a:t>        TEŞEKKÜRLER</a:t>
            </a:r>
            <a:endParaRPr lang="tr-TR" sz="5400" b="1" dirty="0"/>
          </a:p>
        </p:txBody>
      </p:sp>
      <p:sp>
        <p:nvSpPr>
          <p:cNvPr id="3" name="Metin Yer Tutucusu 2"/>
          <p:cNvSpPr>
            <a:spLocks noGrp="1"/>
          </p:cNvSpPr>
          <p:nvPr>
            <p:ph type="body" sz="half" idx="13"/>
          </p:nvPr>
        </p:nvSpPr>
        <p:spPr>
          <a:xfrm>
            <a:off x="1930400" y="2664069"/>
            <a:ext cx="7279649" cy="1449280"/>
          </a:xfrm>
        </p:spPr>
        <p:txBody>
          <a:bodyPr>
            <a:noAutofit/>
          </a:bodyPr>
          <a:lstStyle/>
          <a:p>
            <a:r>
              <a:rPr lang="tr-TR" sz="3600" b="1" dirty="0" smtClean="0">
                <a:effectLst>
                  <a:outerShdw blurRad="38100" dist="38100" dir="2700000" algn="tl">
                    <a:srgbClr val="000000">
                      <a:alpha val="43137"/>
                    </a:srgbClr>
                  </a:outerShdw>
                </a:effectLst>
              </a:rPr>
              <a:t>SAYGILARIMIZLA…</a:t>
            </a:r>
            <a:endParaRPr lang="tr-TR" sz="3600" b="1" dirty="0">
              <a:effectLst>
                <a:outerShdw blurRad="38100" dist="38100" dir="2700000" algn="tl">
                  <a:srgbClr val="000000">
                    <a:alpha val="43137"/>
                  </a:srgbClr>
                </a:outerShdw>
              </a:effectLst>
            </a:endParaRPr>
          </a:p>
        </p:txBody>
      </p:sp>
      <p:sp>
        <p:nvSpPr>
          <p:cNvPr id="4" name="Metin Yer Tutucusu 3"/>
          <p:cNvSpPr>
            <a:spLocks noGrp="1"/>
          </p:cNvSpPr>
          <p:nvPr>
            <p:ph type="body" sz="half" idx="2"/>
          </p:nvPr>
        </p:nvSpPr>
        <p:spPr>
          <a:xfrm>
            <a:off x="1896167" y="4494005"/>
            <a:ext cx="8915399" cy="1555864"/>
          </a:xfrm>
        </p:spPr>
        <p:txBody>
          <a:bodyPr>
            <a:normAutofit/>
          </a:bodyPr>
          <a:lstStyle/>
          <a:p>
            <a:r>
              <a:rPr lang="tr-TR" sz="4400" b="1" dirty="0" smtClean="0"/>
              <a:t>METROPOLİTAN </a:t>
            </a:r>
            <a:r>
              <a:rPr lang="tr-TR" sz="4400" b="1" dirty="0" smtClean="0"/>
              <a:t>HOTEL</a:t>
            </a:r>
            <a:endParaRPr lang="tr-TR" sz="4400" b="1" dirty="0"/>
          </a:p>
        </p:txBody>
      </p:sp>
    </p:spTree>
    <p:extLst>
      <p:ext uri="{BB962C8B-B14F-4D97-AF65-F5344CB8AC3E}">
        <p14:creationId xmlns:p14="http://schemas.microsoft.com/office/powerpoint/2010/main" val="32055992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00100" y="729761"/>
            <a:ext cx="7666891" cy="949569"/>
          </a:xfrm>
        </p:spPr>
        <p:txBody>
          <a:bodyPr>
            <a:normAutofit/>
          </a:bodyPr>
          <a:lstStyle/>
          <a:p>
            <a:r>
              <a:rPr lang="tr-TR" b="1" dirty="0" smtClean="0"/>
              <a:t>YÖNETİM MESAJI</a:t>
            </a:r>
            <a:endParaRPr lang="tr-TR" b="1" dirty="0"/>
          </a:p>
        </p:txBody>
      </p:sp>
      <p:sp>
        <p:nvSpPr>
          <p:cNvPr id="3" name="Dikdörtgen 2"/>
          <p:cNvSpPr/>
          <p:nvPr/>
        </p:nvSpPr>
        <p:spPr>
          <a:xfrm>
            <a:off x="223520" y="2316480"/>
            <a:ext cx="11846560" cy="4524315"/>
          </a:xfrm>
          <a:prstGeom prst="rect">
            <a:avLst/>
          </a:prstGeom>
        </p:spPr>
        <p:txBody>
          <a:bodyPr wrap="square">
            <a:spAutoFit/>
          </a:bodyPr>
          <a:lstStyle/>
          <a:p>
            <a:pPr>
              <a:lnSpc>
                <a:spcPct val="200000"/>
              </a:lnSpc>
            </a:pPr>
            <a:r>
              <a:rPr lang="tr-TR" sz="1400" dirty="0" err="1" smtClean="0">
                <a:latin typeface="Arial" panose="020B0604020202020204" pitchFamily="34" charset="0"/>
                <a:cs typeface="Arial" panose="020B0604020202020204" pitchFamily="34" charset="0"/>
              </a:rPr>
              <a:t>Metropolitan</a:t>
            </a:r>
            <a:r>
              <a:rPr lang="tr-TR" sz="1400" dirty="0" smtClean="0">
                <a:latin typeface="Arial" panose="020B0604020202020204" pitchFamily="34" charset="0"/>
                <a:cs typeface="Arial" panose="020B0604020202020204" pitchFamily="34" charset="0"/>
              </a:rPr>
              <a:t> </a:t>
            </a:r>
            <a:r>
              <a:rPr lang="tr-TR" sz="1400" dirty="0" smtClean="0">
                <a:latin typeface="Arial" panose="020B0604020202020204" pitchFamily="34" charset="0"/>
                <a:cs typeface="Arial" panose="020B0604020202020204" pitchFamily="34" charset="0"/>
              </a:rPr>
              <a:t>Hotel </a:t>
            </a:r>
            <a:r>
              <a:rPr lang="tr-TR" sz="1400" dirty="0" smtClean="0">
                <a:latin typeface="Arial" panose="020B0604020202020204" pitchFamily="34" charset="0"/>
                <a:cs typeface="Arial" panose="020B0604020202020204" pitchFamily="34" charset="0"/>
              </a:rPr>
              <a:t>sürdürülebilir </a:t>
            </a:r>
            <a:r>
              <a:rPr lang="tr-TR" sz="1400" dirty="0">
                <a:latin typeface="Arial" panose="020B0604020202020204" pitchFamily="34" charset="0"/>
                <a:cs typeface="Arial" panose="020B0604020202020204" pitchFamily="34" charset="0"/>
              </a:rPr>
              <a:t>değer yaratmaya çalışan bir tesis olarak sosyal, çevresel ve ekonomik, kültürel alandaki sorumluluklarımızın farkındalığıyla, tüm çalışanlarımızla hareket ederek sürdürülebilir bir yönetim sistemi kurduk. </a:t>
            </a:r>
            <a:r>
              <a:rPr lang="tr-TR" sz="1400" dirty="0" smtClean="0">
                <a:latin typeface="Arial" panose="020B0604020202020204" pitchFamily="34" charset="0"/>
                <a:cs typeface="Arial" panose="020B0604020202020204" pitchFamily="34" charset="0"/>
              </a:rPr>
              <a:t>Tesisimiz tüm </a:t>
            </a:r>
            <a:r>
              <a:rPr lang="tr-TR" sz="1400" dirty="0">
                <a:latin typeface="Arial" panose="020B0604020202020204" pitchFamily="34" charset="0"/>
                <a:cs typeface="Arial" panose="020B0604020202020204" pitchFamily="34" charset="0"/>
              </a:rPr>
              <a:t>çalışanlarıyla birlikte, temiz bir dünyada yaşayabilmek ve gelecek kuşaklara daha yaşanabilir bir hayat bırakmak, doğal ve kültürel mirasa sahip çıkmak için doğa ve çevreyi koruyarak en iyi kalitede hizmet sunmak için gereken kararlılığa ve çalışma gücüne sahiptir. Toplam kalite anlayışıyla hareket ederken, kalite yönetim sistemimizin dinamik yapısını korur, geliştirir ve etkinliğini sürekli kılarız. Faaliyet gösterdiğimiz coğrafyada ve alanlarda, din, ırk, cinsiyet, medeni hal gibi tüm hallerde fırsat eşitliğinin ,insan haklarının ve toplumsal sağlığın gözetilmesi politikamızda önemli temel kriterlerimizdir. İçinde yaşadığımız çevreyi korumak, yerel halka gerekli desteği vermek ve devamlılığını sağlamak amacıyla; Ülkemizde yürürlükte olan çevre mevzuat, kanun ve yönetmeliklere uyar, tüm yasal gereklilikleri eksiksiz yerine getiririz. Sürdürülebilirlik alanında gerçekleştirdiğimiz çalışmaları şeffaf bir şekilde paylaştığımız ilk sürdürülebilirlik raporumuzu incelemeye zaman ayırdığınız için siz değerli paydaşlarımıza ve süreçte yer alan çalışma arkadaşlarımız başta olmak üzere başarımızın ana kaynağı olan tüm çalışanlarımıza en içten teşekkürlerimi sunuyorum</a:t>
            </a:r>
            <a:r>
              <a:rPr lang="tr-TR" dirty="0"/>
              <a:t>.</a:t>
            </a:r>
          </a:p>
        </p:txBody>
      </p:sp>
    </p:spTree>
    <p:extLst>
      <p:ext uri="{BB962C8B-B14F-4D97-AF65-F5344CB8AC3E}">
        <p14:creationId xmlns:p14="http://schemas.microsoft.com/office/powerpoint/2010/main" val="2127731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0" y="0"/>
            <a:ext cx="6115050" cy="6858000"/>
          </a:xfrm>
          <a:prstGeom prst="rect">
            <a:avLst/>
          </a:prstGeom>
        </p:spPr>
      </p:pic>
      <p:pic>
        <p:nvPicPr>
          <p:cNvPr id="4" name="Resim 3"/>
          <p:cNvPicPr>
            <a:picLocks noChangeAspect="1"/>
          </p:cNvPicPr>
          <p:nvPr/>
        </p:nvPicPr>
        <p:blipFill>
          <a:blip r:embed="rId3"/>
          <a:stretch>
            <a:fillRect/>
          </a:stretch>
        </p:blipFill>
        <p:spPr>
          <a:xfrm>
            <a:off x="6115050" y="-1"/>
            <a:ext cx="6438900" cy="6858001"/>
          </a:xfrm>
          <a:prstGeom prst="rect">
            <a:avLst/>
          </a:prstGeom>
        </p:spPr>
      </p:pic>
    </p:spTree>
    <p:extLst>
      <p:ext uri="{BB962C8B-B14F-4D97-AF65-F5344CB8AC3E}">
        <p14:creationId xmlns:p14="http://schemas.microsoft.com/office/powerpoint/2010/main" val="14032832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stretch>
            <a:fillRect/>
          </a:stretch>
        </p:blipFill>
        <p:spPr>
          <a:xfrm>
            <a:off x="0" y="0"/>
            <a:ext cx="6240169" cy="6857999"/>
          </a:xfrm>
          <a:prstGeom prst="rect">
            <a:avLst/>
          </a:prstGeom>
        </p:spPr>
      </p:pic>
      <p:pic>
        <p:nvPicPr>
          <p:cNvPr id="4" name="Resim 3"/>
          <p:cNvPicPr>
            <a:picLocks noChangeAspect="1"/>
          </p:cNvPicPr>
          <p:nvPr/>
        </p:nvPicPr>
        <p:blipFill>
          <a:blip r:embed="rId3"/>
          <a:stretch>
            <a:fillRect/>
          </a:stretch>
        </p:blipFill>
        <p:spPr>
          <a:xfrm>
            <a:off x="6240170" y="71121"/>
            <a:ext cx="5951830" cy="6786880"/>
          </a:xfrm>
          <a:prstGeom prst="rect">
            <a:avLst/>
          </a:prstGeom>
        </p:spPr>
      </p:pic>
    </p:spTree>
    <p:extLst>
      <p:ext uri="{BB962C8B-B14F-4D97-AF65-F5344CB8AC3E}">
        <p14:creationId xmlns:p14="http://schemas.microsoft.com/office/powerpoint/2010/main" val="25613352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SÜRDÜRÜLEBİLİRLİK YOL HARİTAMIZ</a:t>
            </a:r>
          </a:p>
        </p:txBody>
      </p:sp>
      <p:sp>
        <p:nvSpPr>
          <p:cNvPr id="3" name="Dikdörtgen 2"/>
          <p:cNvSpPr/>
          <p:nvPr/>
        </p:nvSpPr>
        <p:spPr>
          <a:xfrm>
            <a:off x="793104" y="1905000"/>
            <a:ext cx="10468912" cy="4092146"/>
          </a:xfrm>
          <a:prstGeom prst="rect">
            <a:avLst/>
          </a:prstGeom>
        </p:spPr>
        <p:txBody>
          <a:bodyPr wrap="square">
            <a:spAutoFit/>
          </a:bodyPr>
          <a:lstStyle/>
          <a:p>
            <a:pPr>
              <a:lnSpc>
                <a:spcPct val="300000"/>
              </a:lnSpc>
            </a:pPr>
            <a:r>
              <a:rPr lang="tr-TR" dirty="0">
                <a:latin typeface="Arial" panose="020B0604020202020204" pitchFamily="34" charset="0"/>
                <a:cs typeface="Arial" panose="020B0604020202020204" pitchFamily="34" charset="0"/>
              </a:rPr>
              <a:t>SÜRDÜRÜLEBİLİR YAKLAŞIMIMIZ ; Sürdürülebilir değer yaratmaya çalışan bir tesis olarak sosyal, çevresel, ekonomik ve kültürel alanlardaki sorumluluklarımızın farkındalığıyla, tüm çalışanlarımız ile birlikte hareket etmekteyiz. 2023-2024 yıllarında bu alanlardaki performansımızı, raporumuzda şeffaflıkla ele aldık ve paydaşlarımızla paylaştık. Talep eden tüm personelimizin katılımına açık olan Sürdürülebilirlik ekibimizin çalışmaları ise Üst Yönetimi’ </a:t>
            </a:r>
            <a:r>
              <a:rPr lang="tr-TR" dirty="0" err="1">
                <a:latin typeface="Arial" panose="020B0604020202020204" pitchFamily="34" charset="0"/>
                <a:cs typeface="Arial" panose="020B0604020202020204" pitchFamily="34" charset="0"/>
              </a:rPr>
              <a:t>miz</a:t>
            </a:r>
            <a:r>
              <a:rPr lang="tr-TR" dirty="0">
                <a:latin typeface="Arial" panose="020B0604020202020204" pitchFamily="34" charset="0"/>
                <a:cs typeface="Arial" panose="020B0604020202020204" pitchFamily="34" charset="0"/>
              </a:rPr>
              <a:t> tarafından hassasiyetle takip edilmektedir</a:t>
            </a:r>
          </a:p>
        </p:txBody>
      </p:sp>
    </p:spTree>
    <p:extLst>
      <p:ext uri="{BB962C8B-B14F-4D97-AF65-F5344CB8AC3E}">
        <p14:creationId xmlns:p14="http://schemas.microsoft.com/office/powerpoint/2010/main" val="23907924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1" y="0"/>
            <a:ext cx="6227294" cy="6857999"/>
          </a:xfrm>
          <a:prstGeom prst="rect">
            <a:avLst/>
          </a:prstGeom>
        </p:spPr>
      </p:pic>
      <p:pic>
        <p:nvPicPr>
          <p:cNvPr id="3" name="Resim 2"/>
          <p:cNvPicPr>
            <a:picLocks noChangeAspect="1"/>
          </p:cNvPicPr>
          <p:nvPr/>
        </p:nvPicPr>
        <p:blipFill>
          <a:blip r:embed="rId3"/>
          <a:stretch>
            <a:fillRect/>
          </a:stretch>
        </p:blipFill>
        <p:spPr>
          <a:xfrm>
            <a:off x="6227295" y="81280"/>
            <a:ext cx="5964705" cy="6776719"/>
          </a:xfrm>
          <a:prstGeom prst="rect">
            <a:avLst/>
          </a:prstGeom>
        </p:spPr>
      </p:pic>
    </p:spTree>
    <p:extLst>
      <p:ext uri="{BB962C8B-B14F-4D97-AF65-F5344CB8AC3E}">
        <p14:creationId xmlns:p14="http://schemas.microsoft.com/office/powerpoint/2010/main" val="4068375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592924" y="624110"/>
            <a:ext cx="8911687" cy="663514"/>
          </a:xfrm>
        </p:spPr>
        <p:txBody>
          <a:bodyPr>
            <a:normAutofit/>
          </a:bodyPr>
          <a:lstStyle/>
          <a:p>
            <a:r>
              <a:rPr lang="tr-TR" dirty="0" smtClean="0"/>
              <a:t>RAPOR HAKKINDA</a:t>
            </a:r>
            <a:endParaRPr lang="tr-TR" dirty="0"/>
          </a:p>
        </p:txBody>
      </p:sp>
      <p:sp>
        <p:nvSpPr>
          <p:cNvPr id="3" name="Dikdörtgen 2"/>
          <p:cNvSpPr/>
          <p:nvPr/>
        </p:nvSpPr>
        <p:spPr>
          <a:xfrm>
            <a:off x="746449" y="2214880"/>
            <a:ext cx="10978191" cy="4031873"/>
          </a:xfrm>
          <a:prstGeom prst="rect">
            <a:avLst/>
          </a:prstGeom>
        </p:spPr>
        <p:txBody>
          <a:bodyPr wrap="square">
            <a:spAutoFit/>
          </a:bodyPr>
          <a:lstStyle/>
          <a:p>
            <a:pPr>
              <a:lnSpc>
                <a:spcPct val="200000"/>
              </a:lnSpc>
            </a:pPr>
            <a:r>
              <a:rPr lang="tr-TR" sz="1600" dirty="0" smtClean="0">
                <a:latin typeface="Arial" panose="020B0604020202020204" pitchFamily="34" charset="0"/>
                <a:cs typeface="Arial" panose="020B0604020202020204" pitchFamily="34" charset="0"/>
              </a:rPr>
              <a:t>Tesis olarak </a:t>
            </a:r>
            <a:r>
              <a:rPr lang="tr-TR" sz="1600" dirty="0">
                <a:latin typeface="Arial" panose="020B0604020202020204" pitchFamily="34" charset="0"/>
                <a:cs typeface="Arial" panose="020B0604020202020204" pitchFamily="34" charset="0"/>
              </a:rPr>
              <a:t>sürdürülebilir bir gelecek ve kültür inşa etmek istiyoruz. Bu yolda yerel ve küresel platformlarda tüm sorumluluklarımızı eksiksiz yerine getirme misyonuyla çalışmaktayız ve ulaşmak istediğimiz hedefleri 2024 sürdürülebilirlik raporuyla siz paydaşlarımızın görüşüne sunuyoruz. Raporumuzun ana çerçevesini oluşturan öncelikli sürdürülebilirlik konuları, geniş bir araştırma ve paydaş analizi süreci içeren çalışmalar </a:t>
            </a:r>
            <a:r>
              <a:rPr lang="tr-TR" sz="1600" dirty="0" smtClean="0">
                <a:latin typeface="Arial" panose="020B0604020202020204" pitchFamily="34" charset="0"/>
                <a:cs typeface="Arial" panose="020B0604020202020204" pitchFamily="34" charset="0"/>
              </a:rPr>
              <a:t>sonucunda belirlenmiştir. Tesis  </a:t>
            </a:r>
            <a:r>
              <a:rPr lang="tr-TR" sz="1600" dirty="0">
                <a:latin typeface="Arial" panose="020B0604020202020204" pitchFamily="34" charset="0"/>
                <a:cs typeface="Arial" panose="020B0604020202020204" pitchFamily="34" charset="0"/>
              </a:rPr>
              <a:t>olarak bundan sonraki yıllarda da, paydaşlarımızın beklentileri doğrultusunda sürdürülebilirlik faaliyetlerimizi yıllık olarak raporlamayı hedefliyoruz. Paydaşlarımızdan gelecek her türlü yorum ve önerinin bizler için çok değerli olduğunu belirterek, raporumuz ve sürdürülebilirlik çalışmalarımızla ilgili tüm yorumlarınızı, önerilerinizi ve sorularınızı </a:t>
            </a:r>
            <a:r>
              <a:rPr lang="tr-TR" sz="1600" dirty="0" smtClean="0">
                <a:latin typeface="Arial" panose="020B0604020202020204" pitchFamily="34" charset="0"/>
                <a:cs typeface="Arial" panose="020B0604020202020204" pitchFamily="34" charset="0"/>
              </a:rPr>
              <a:t>info@metropolitanl.com </a:t>
            </a:r>
            <a:r>
              <a:rPr lang="tr-TR" sz="1600" dirty="0">
                <a:latin typeface="Arial" panose="020B0604020202020204" pitchFamily="34" charset="0"/>
                <a:cs typeface="Arial" panose="020B0604020202020204" pitchFamily="34" charset="0"/>
              </a:rPr>
              <a:t>e-posta adresinden bizlere iletebilirsiniz</a:t>
            </a:r>
          </a:p>
        </p:txBody>
      </p:sp>
    </p:spTree>
    <p:extLst>
      <p:ext uri="{BB962C8B-B14F-4D97-AF65-F5344CB8AC3E}">
        <p14:creationId xmlns:p14="http://schemas.microsoft.com/office/powerpoint/2010/main" val="9442373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592924" y="205274"/>
            <a:ext cx="8911687" cy="905070"/>
          </a:xfrm>
        </p:spPr>
        <p:txBody>
          <a:bodyPr>
            <a:normAutofit/>
          </a:bodyPr>
          <a:lstStyle/>
          <a:p>
            <a:r>
              <a:rPr lang="tr-TR" dirty="0" smtClean="0"/>
              <a:t>OTEL HİZMETLERİMİZ</a:t>
            </a:r>
            <a:endParaRPr lang="tr-TR" dirty="0"/>
          </a:p>
        </p:txBody>
      </p:sp>
      <p:sp>
        <p:nvSpPr>
          <p:cNvPr id="4" name="Dikdörtgen 3"/>
          <p:cNvSpPr/>
          <p:nvPr/>
        </p:nvSpPr>
        <p:spPr>
          <a:xfrm>
            <a:off x="8294914" y="1110344"/>
            <a:ext cx="1847461" cy="5632311"/>
          </a:xfrm>
          <a:prstGeom prst="rect">
            <a:avLst/>
          </a:prstGeom>
        </p:spPr>
        <p:txBody>
          <a:bodyPr wrap="square" anchor="ctr">
            <a:spAutoFit/>
          </a:bodyPr>
          <a:lstStyle/>
          <a:p>
            <a:pPr algn="ctr"/>
            <a:r>
              <a:rPr lang="tr-TR" dirty="0"/>
              <a:t>Tüm otellerimizde konsepte uygun odalarımız En iyi Türk yemekleri sunan Restoranlarımız </a:t>
            </a:r>
            <a:r>
              <a:rPr lang="tr-TR" dirty="0" err="1"/>
              <a:t>Spa</a:t>
            </a:r>
            <a:r>
              <a:rPr lang="tr-TR" dirty="0"/>
              <a:t> ve Kapalı Havuzumuz Çamaşırhane / kuru temizleme hizmeti 24 saat odaya yemek servisi Havaalanı Transferimiz İnternet Hizmet</a:t>
            </a:r>
          </a:p>
        </p:txBody>
      </p:sp>
      <p:pic>
        <p:nvPicPr>
          <p:cNvPr id="3" name="Resim 2"/>
          <p:cNvPicPr>
            <a:picLocks noChangeAspect="1"/>
          </p:cNvPicPr>
          <p:nvPr/>
        </p:nvPicPr>
        <p:blipFill>
          <a:blip r:embed="rId2"/>
          <a:stretch>
            <a:fillRect/>
          </a:stretch>
        </p:blipFill>
        <p:spPr>
          <a:xfrm>
            <a:off x="0" y="2363725"/>
            <a:ext cx="6024880" cy="4378930"/>
          </a:xfrm>
          <a:prstGeom prst="rect">
            <a:avLst/>
          </a:prstGeom>
        </p:spPr>
      </p:pic>
    </p:spTree>
    <p:extLst>
      <p:ext uri="{BB962C8B-B14F-4D97-AF65-F5344CB8AC3E}">
        <p14:creationId xmlns:p14="http://schemas.microsoft.com/office/powerpoint/2010/main" val="163953033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yon Toplantı Odası">
  <a:themeElements>
    <a:clrScheme name="İyon Toplantı Odası">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yon Toplantı Odası">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yon Toplantı Odası">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docProps/app.xml><?xml version="1.0" encoding="utf-8"?>
<Properties xmlns="http://schemas.openxmlformats.org/officeDocument/2006/extended-properties" xmlns:vt="http://schemas.openxmlformats.org/officeDocument/2006/docPropsVTypes">
  <Template>Ion Boardroom</Template>
  <TotalTime>3961</TotalTime>
  <Words>406</Words>
  <Application>Microsoft Office PowerPoint</Application>
  <PresentationFormat>Geniş ekran</PresentationFormat>
  <Paragraphs>13</Paragraphs>
  <Slides>27</Slides>
  <Notes>0</Notes>
  <HiddenSlides>0</HiddenSlides>
  <MMClips>0</MMClips>
  <ScaleCrop>false</ScaleCrop>
  <HeadingPairs>
    <vt:vector size="8" baseType="variant">
      <vt:variant>
        <vt:lpstr>Kullanılan Yazı Tipleri</vt:lpstr>
      </vt:variant>
      <vt:variant>
        <vt:i4>3</vt:i4>
      </vt:variant>
      <vt:variant>
        <vt:lpstr>Tema</vt:lpstr>
      </vt:variant>
      <vt:variant>
        <vt:i4>1</vt:i4>
      </vt:variant>
      <vt:variant>
        <vt:lpstr>Eklenmiş OLE Hizmet Programları</vt:lpstr>
      </vt:variant>
      <vt:variant>
        <vt:i4>1</vt:i4>
      </vt:variant>
      <vt:variant>
        <vt:lpstr>Slayt Başlıkları</vt:lpstr>
      </vt:variant>
      <vt:variant>
        <vt:i4>27</vt:i4>
      </vt:variant>
    </vt:vector>
  </HeadingPairs>
  <TitlesOfParts>
    <vt:vector size="32" baseType="lpstr">
      <vt:lpstr>Arial</vt:lpstr>
      <vt:lpstr>Century Gothic</vt:lpstr>
      <vt:lpstr>Wingdings 3</vt:lpstr>
      <vt:lpstr>İyon Toplantı Odası</vt:lpstr>
      <vt:lpstr>Microsoft Excel Çalışma Sayfası</vt:lpstr>
      <vt:lpstr>METROPOLİTAN HOTEL</vt:lpstr>
      <vt:lpstr>PowerPoint Sunusu</vt:lpstr>
      <vt:lpstr>YÖNETİM MESAJI</vt:lpstr>
      <vt:lpstr>PowerPoint Sunusu</vt:lpstr>
      <vt:lpstr>PowerPoint Sunusu</vt:lpstr>
      <vt:lpstr>SÜRDÜRÜLEBİLİRLİK YOL HARİTAMIZ</vt:lpstr>
      <vt:lpstr>PowerPoint Sunusu</vt:lpstr>
      <vt:lpstr>RAPOR HAKKINDA</vt:lpstr>
      <vt:lpstr>OTEL HİZMETLERİMİZ</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        TEŞEKKÜRLER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IBİS İSTANBUL AİRPORT HOTEL SÜRDÜRÜLEBİLİRLİK RAPORU</dc:title>
  <dc:creator>Duygu</dc:creator>
  <cp:lastModifiedBy>Duygu</cp:lastModifiedBy>
  <cp:revision>44</cp:revision>
  <dcterms:created xsi:type="dcterms:W3CDTF">2024-08-24T11:31:03Z</dcterms:created>
  <dcterms:modified xsi:type="dcterms:W3CDTF">2025-04-30T03:29:21Z</dcterms:modified>
</cp:coreProperties>
</file>